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63" r:id="rId11"/>
    <p:sldId id="262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78" y="9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CC08C-CAFA-4B97-8079-4386D48B66AB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D921-5E0A-4EAD-9870-30E52B3CF5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1977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CC08C-CAFA-4B97-8079-4386D48B66AB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D921-5E0A-4EAD-9870-30E52B3CF5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1409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CC08C-CAFA-4B97-8079-4386D48B66AB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D921-5E0A-4EAD-9870-30E52B3CF5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298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CC08C-CAFA-4B97-8079-4386D48B66AB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D921-5E0A-4EAD-9870-30E52B3CF5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650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CC08C-CAFA-4B97-8079-4386D48B66AB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D921-5E0A-4EAD-9870-30E52B3CF5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7894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CC08C-CAFA-4B97-8079-4386D48B66AB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D921-5E0A-4EAD-9870-30E52B3CF5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7441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CC08C-CAFA-4B97-8079-4386D48B66AB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D921-5E0A-4EAD-9870-30E52B3CF5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165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CC08C-CAFA-4B97-8079-4386D48B66AB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D921-5E0A-4EAD-9870-30E52B3CF5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579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CC08C-CAFA-4B97-8079-4386D48B66AB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D921-5E0A-4EAD-9870-30E52B3CF5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247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CC08C-CAFA-4B97-8079-4386D48B66AB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D921-5E0A-4EAD-9870-30E52B3CF5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7625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CC08C-CAFA-4B97-8079-4386D48B66AB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D921-5E0A-4EAD-9870-30E52B3CF5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8365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7CC08C-CAFA-4B97-8079-4386D48B66AB}" type="datetimeFigureOut">
              <a:rPr lang="ru-RU" smtClean="0"/>
              <a:t>21.09.2022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0D921-5E0A-4EAD-9870-30E52B3CF5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1555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68941" y="161366"/>
            <a:ext cx="1828800" cy="95474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САОСП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67435" y="2043952"/>
            <a:ext cx="9399494" cy="121023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№05 </a:t>
            </a:r>
          </a:p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Календарное </a:t>
            </a: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планирование – часть2</a:t>
            </a: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0965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1200"/>
              </a:spcBef>
              <a:spcAft>
                <a:spcPts val="120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0914" y="1734849"/>
            <a:ext cx="11146972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1.Составление графиков монтажа с транспортных средств.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.График распределения ресурсов.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871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45143" y="0"/>
            <a:ext cx="12046857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Aft>
                <a:spcPts val="0"/>
              </a:spcAft>
              <a:buFont typeface="+mj-lt"/>
              <a:buAutoNum type="arabicPeriod"/>
              <a:tabLst>
                <a:tab pos="900430" algn="l"/>
              </a:tabLs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СОСТАВЛЕНИЕ ГРАФИКОВ МОНТАЖА С ТРАНСПОРТНЫХ СРЕДСТВ.</a:t>
            </a:r>
            <a:endParaRPr lang="ru-RU" sz="2000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0215" algn="just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 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Bef>
                <a:spcPts val="12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Сущность метода состоит в том, что все сборные элементы доставляются на строительство по часовому графику в строгой технологической последовательности и подаются краном с транспортных средств непосредственно на место их установки.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Bef>
                <a:spcPts val="12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Мелкие детали завозятся по графикам отдельными партиями, укладываются на строительной площадке в зоне действия крана и монтируются обычным способом. 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Bef>
                <a:spcPts val="12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Допускается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складирование на приобъектном складе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10…15%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сборных элементов от количества, необходимого для монтажа одного этажа.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Bef>
                <a:spcPts val="12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Монтаж полносборных зданий с транспортных средств позволяет устранить затраты на устройство приобъектных складов сборных элементов, до минимума сократить погрузочно-разгрузочные и складские операции на строительной площадке, устранить непроизводительные затраты по хранению сборных элементов. 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Bef>
                <a:spcPts val="12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Применение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этого метода обеспечивает синхронную с монтажом и комплектную поставку сборных элементов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819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indent="450215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Основным источником значительного повышения интенсивности монтажа является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создание с помощью единого транспортно-монтажного графика принудительного ритма работы строительного конвейера,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обеспечивающего повышение производительности труда на величину, значительно большую, чем может оказаться расчетная, учитывающая лишь исключение промежуточных складских операций. </a:t>
            </a:r>
          </a:p>
          <a:p>
            <a:pPr indent="450215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Почасовыми графиками поставки и монтажа вводится строгая дисциплина и ответственность в работе строителей, транспорта и заводов-изготовителей.</a:t>
            </a:r>
            <a:endParaRPr lang="ru-RU" sz="2000" b="1" dirty="0" smtClean="0">
              <a:solidFill>
                <a:srgbClr val="00B05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Метод монтажа с транспортных средств позволяет организовать строительство на более высоком техническом уровне, лучше использовать монтажные механизмы, значительно повысить производительность труда монтажников, сократить сроки и снизить стоимость строительства и, что особенно важно, устанавливает определенный ритм в работе всех организаций, участвующих в возведении домов.</a:t>
            </a:r>
          </a:p>
          <a:p>
            <a:pPr indent="450215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Техническая документация по организации монтажа зданий с транспортных средств разрабатывается в двух частях: типовая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(ППР),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имеющая характер норматива для всех домов данного типа, и оперативная, разрабатываемая на небольшой отрезок времени (декаду, месяц), регламентирующая поставку деталей в течение этого срока по часовым графикам на объекты, монтируемые с транспортных средств.</a:t>
            </a:r>
          </a:p>
          <a:p>
            <a:pPr indent="450215" algn="just">
              <a:spcBef>
                <a:spcPts val="600"/>
              </a:spcBef>
              <a:spcAft>
                <a:spcPts val="600"/>
              </a:spcAft>
            </a:pPr>
            <a:endParaRPr lang="ru-RU" sz="20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55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74171" y="1"/>
            <a:ext cx="11916229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spcAft>
                <a:spcPts val="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Типовая документация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(ППР) содержит:</a:t>
            </a:r>
            <a:endParaRPr lang="ru-RU" sz="1100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1231265" algn="l"/>
              </a:tabLs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поэтажные монтажные планы с нанесением нумерации элементов в технологической последовательности монтажа;</a:t>
            </a:r>
            <a:endParaRPr lang="ru-RU" sz="11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1231265" algn="l"/>
              </a:tabLs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сменные почасовые графики доставки и монтажа сборных элементов;</a:t>
            </a:r>
            <a:endParaRPr lang="ru-RU" sz="11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1231265" algn="l"/>
              </a:tabLs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комплектовочную ведомость поставки сборных элементов типового корпуса для монтажа с транспортных средств, разрабатываемую на весь период монтажа корпуса;</a:t>
            </a:r>
            <a:endParaRPr lang="ru-RU" sz="11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1231265" algn="l"/>
              </a:tabLst>
            </a:pPr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стройгенплан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СГП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  <a:endParaRPr lang="ru-RU" sz="11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0215"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1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0215"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                                                   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Таблица 1</a:t>
            </a:r>
            <a:endParaRPr lang="ru-RU" sz="1100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0215" algn="just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Сменный почасовой график доставки и монтажа сборных элементов крупнопанельного или крупноблочного дома</a:t>
            </a:r>
            <a:endParaRPr lang="ru-RU" sz="1100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0215"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1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0215"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Серия здания _______________________________________________                  № этажа</a:t>
            </a:r>
            <a:endParaRPr lang="ru-RU" sz="11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0215"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1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0215"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Адрес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объекта</a:t>
            </a:r>
            <a:endParaRPr lang="ru-RU" sz="11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0021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algn="just"/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проектировании графиков монтажа  необходимо соблюдать принцип установки деталей «на кран», т.е. в первую очередь вести монтаж конструкций, наиболее удаленных от крана, а затем ближних. </a:t>
            </a:r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Необходимо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стремиться к максимальной однотипности захваток, с тем, чтобы обеспечить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равноритмичность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работы по обеим захваткам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Монтаж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зданий «с колес» целесообразно вести непрерывно, но менее чем в две смены в сутки. Подачу материалов для работ внутри здания следует планировать так же, как монтажные операции.</a:t>
            </a:r>
          </a:p>
          <a:p>
            <a:pPr algn="just"/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2513836"/>
              </p:ext>
            </p:extLst>
          </p:nvPr>
        </p:nvGraphicFramePr>
        <p:xfrm>
          <a:off x="101603" y="-1"/>
          <a:ext cx="12090397" cy="375558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783769">
                  <a:extLst>
                    <a:ext uri="{9D8B030D-6E8A-4147-A177-3AD203B41FA5}">
                      <a16:colId xmlns:a16="http://schemas.microsoft.com/office/drawing/2014/main" val="3786506063"/>
                    </a:ext>
                  </a:extLst>
                </a:gridCol>
                <a:gridCol w="551543">
                  <a:extLst>
                    <a:ext uri="{9D8B030D-6E8A-4147-A177-3AD203B41FA5}">
                      <a16:colId xmlns:a16="http://schemas.microsoft.com/office/drawing/2014/main" val="343033216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080668917"/>
                    </a:ext>
                  </a:extLst>
                </a:gridCol>
                <a:gridCol w="805738">
                  <a:extLst>
                    <a:ext uri="{9D8B030D-6E8A-4147-A177-3AD203B41FA5}">
                      <a16:colId xmlns:a16="http://schemas.microsoft.com/office/drawing/2014/main" val="1183255768"/>
                    </a:ext>
                  </a:extLst>
                </a:gridCol>
                <a:gridCol w="691305">
                  <a:extLst>
                    <a:ext uri="{9D8B030D-6E8A-4147-A177-3AD203B41FA5}">
                      <a16:colId xmlns:a16="http://schemas.microsoft.com/office/drawing/2014/main" val="2013503083"/>
                    </a:ext>
                  </a:extLst>
                </a:gridCol>
                <a:gridCol w="1318729">
                  <a:extLst>
                    <a:ext uri="{9D8B030D-6E8A-4147-A177-3AD203B41FA5}">
                      <a16:colId xmlns:a16="http://schemas.microsoft.com/office/drawing/2014/main" val="2008690135"/>
                    </a:ext>
                  </a:extLst>
                </a:gridCol>
                <a:gridCol w="1582057">
                  <a:extLst>
                    <a:ext uri="{9D8B030D-6E8A-4147-A177-3AD203B41FA5}">
                      <a16:colId xmlns:a16="http://schemas.microsoft.com/office/drawing/2014/main" val="2306011651"/>
                    </a:ext>
                  </a:extLst>
                </a:gridCol>
                <a:gridCol w="1088571">
                  <a:extLst>
                    <a:ext uri="{9D8B030D-6E8A-4147-A177-3AD203B41FA5}">
                      <a16:colId xmlns:a16="http://schemas.microsoft.com/office/drawing/2014/main" val="4239772269"/>
                    </a:ext>
                  </a:extLst>
                </a:gridCol>
                <a:gridCol w="798286">
                  <a:extLst>
                    <a:ext uri="{9D8B030D-6E8A-4147-A177-3AD203B41FA5}">
                      <a16:colId xmlns:a16="http://schemas.microsoft.com/office/drawing/2014/main" val="673826567"/>
                    </a:ext>
                  </a:extLst>
                </a:gridCol>
                <a:gridCol w="827314">
                  <a:extLst>
                    <a:ext uri="{9D8B030D-6E8A-4147-A177-3AD203B41FA5}">
                      <a16:colId xmlns:a16="http://schemas.microsoft.com/office/drawing/2014/main" val="2381409366"/>
                    </a:ext>
                  </a:extLst>
                </a:gridCol>
                <a:gridCol w="492516">
                  <a:extLst>
                    <a:ext uri="{9D8B030D-6E8A-4147-A177-3AD203B41FA5}">
                      <a16:colId xmlns:a16="http://schemas.microsoft.com/office/drawing/2014/main" val="1086272188"/>
                    </a:ext>
                  </a:extLst>
                </a:gridCol>
                <a:gridCol w="449061">
                  <a:extLst>
                    <a:ext uri="{9D8B030D-6E8A-4147-A177-3AD203B41FA5}">
                      <a16:colId xmlns:a16="http://schemas.microsoft.com/office/drawing/2014/main" val="3126260977"/>
                    </a:ext>
                  </a:extLst>
                </a:gridCol>
                <a:gridCol w="449061">
                  <a:extLst>
                    <a:ext uri="{9D8B030D-6E8A-4147-A177-3AD203B41FA5}">
                      <a16:colId xmlns:a16="http://schemas.microsoft.com/office/drawing/2014/main" val="2221019835"/>
                    </a:ext>
                  </a:extLst>
                </a:gridCol>
                <a:gridCol w="449061">
                  <a:extLst>
                    <a:ext uri="{9D8B030D-6E8A-4147-A177-3AD203B41FA5}">
                      <a16:colId xmlns:a16="http://schemas.microsoft.com/office/drawing/2014/main" val="1154015918"/>
                    </a:ext>
                  </a:extLst>
                </a:gridCol>
                <a:gridCol w="444493">
                  <a:extLst>
                    <a:ext uri="{9D8B030D-6E8A-4147-A177-3AD203B41FA5}">
                      <a16:colId xmlns:a16="http://schemas.microsoft.com/office/drawing/2014/main" val="54264902"/>
                    </a:ext>
                  </a:extLst>
                </a:gridCol>
                <a:gridCol w="444493">
                  <a:extLst>
                    <a:ext uri="{9D8B030D-6E8A-4147-A177-3AD203B41FA5}">
                      <a16:colId xmlns:a16="http://schemas.microsoft.com/office/drawing/2014/main" val="3802753014"/>
                    </a:ext>
                  </a:extLst>
                </a:gridCol>
              </a:tblGrid>
              <a:tr h="130285">
                <a:tc gridSpan="10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Доставка элементов на строительство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 монтажа элементов, ч-мин.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18217"/>
                  </a:ext>
                </a:extLst>
              </a:tr>
              <a:tr h="271943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Завод-постав-щик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/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/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Марка автомобиля 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</a:t>
                      </a: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прицепа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/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рейса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/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эле-мен-та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/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Марка элемента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/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</a:t>
                      </a: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элементов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перевозимых 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1 рейс, шт.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/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масса </a:t>
                      </a: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элементов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т.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/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 выезда и прибытия, ч-мин.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смена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/>
                </a:tc>
                <a:extLst>
                  <a:ext uri="{0D108BD9-81ED-4DB2-BD59-A6C34878D82A}">
                    <a16:rowId xmlns:a16="http://schemas.microsoft.com/office/drawing/2014/main" val="1810140184"/>
                  </a:ext>
                </a:extLst>
              </a:tr>
              <a:tr h="24754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завода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объект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/>
                </a:tc>
                <a:extLst>
                  <a:ext uri="{0D108BD9-81ED-4DB2-BD59-A6C34878D82A}">
                    <a16:rowId xmlns:a16="http://schemas.microsoft.com/office/drawing/2014/main" val="1581812682"/>
                  </a:ext>
                </a:extLst>
              </a:tr>
              <a:tr h="27194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718" marR="34718" marT="0" marB="0"/>
                </a:tc>
                <a:extLst>
                  <a:ext uri="{0D108BD9-81ED-4DB2-BD59-A6C34878D82A}">
                    <a16:rowId xmlns:a16="http://schemas.microsoft.com/office/drawing/2014/main" val="31167099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75147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16114" y="0"/>
            <a:ext cx="12075885" cy="615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Продолжительность установки элементов при разработке монтажных графиков в </a:t>
            </a: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учебном проектировании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принимают по нормативам (</a:t>
            </a:r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ЕНиР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с корректировкой на перевыполнение норм.</a:t>
            </a:r>
            <a:endParaRPr lang="ru-RU" sz="11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4038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 практике переходу на монтаж «с колес» предшествует подготовительная работа, в период которой путем хронометража и другими методами анализируют потенциальные возможности бригады на монтаже, определяют фактическое время, потребное на погрузку деталей на заводе, пробными рейсами устанавливают время транспортировки.</a:t>
            </a:r>
            <a:endParaRPr lang="ru-RU" sz="11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4038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Транспортировка по сменному почасовому графику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для монтажа с транспортных средств может осуществляться при </a:t>
            </a: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маятниковой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схеме без отцепки панелевозов на заводе и объекте или с отцепкой. Последняя схема называется </a:t>
            </a: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челночной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При расстоянии перевозки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 10…15 км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целесообразно применять челночную схему, а при большей дальности доставки – маятниковую.</a:t>
            </a:r>
            <a:endParaRPr lang="ru-RU" sz="11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4038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Расчет количества тягачей и прицепов, необходимых при челночном способе доставки деталей для монтажа, определяется из отношения времени транспортного цикла ко времени, необходимому для монтажа сборных элементов, доставляемых на прицепе за один рейс, по формуле:</a:t>
            </a:r>
            <a:endParaRPr lang="ru-RU" sz="11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4038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</a:t>
            </a:r>
            <a:endParaRPr lang="ru-RU" sz="11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40385" algn="ctr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ru-RU" b="1" i="1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 </a:t>
            </a: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=</a:t>
            </a:r>
            <a:r>
              <a:rPr lang="en-US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ru-RU" b="1" i="1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ц </a:t>
            </a: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/</a:t>
            </a:r>
            <a:r>
              <a:rPr lang="en-US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R</a:t>
            </a:r>
            <a:endParaRPr lang="ru-RU" sz="11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ctr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</a:t>
            </a:r>
            <a:r>
              <a:rPr lang="en-US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ru-RU" b="1" i="1" baseline="-25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</a:t>
            </a:r>
            <a:r>
              <a:rPr lang="ru-RU" b="1" i="1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=</a:t>
            </a:r>
            <a:r>
              <a:rPr lang="en-US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ru-RU" b="1" i="1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+2</a:t>
            </a:r>
            <a:endParaRPr lang="ru-RU" sz="11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где </a:t>
            </a:r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ru-RU" b="1" i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ru-RU" b="1" i="1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количество тягачей</a:t>
            </a: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ru-RU" b="1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</a:t>
            </a:r>
            <a:r>
              <a:rPr lang="ru-RU" b="1" i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количество прицепов;</a:t>
            </a: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ru-RU" b="1" i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</a:t>
            </a:r>
            <a:r>
              <a:rPr lang="ru-RU" b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общая продолжительность транспортного цикла, мин.; </a:t>
            </a:r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общая продолжительность монтажа деталей, доставляемых за один рейс, мин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.;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</a:t>
            </a:r>
            <a:endParaRPr lang="ru-RU" sz="11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470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16114" y="0"/>
            <a:ext cx="12075886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000" b="1" i="1" baseline="-25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ru-RU" sz="20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20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000" b="1" i="1" baseline="-25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пр.с</a:t>
            </a:r>
            <a:r>
              <a:rPr lang="ru-RU" sz="20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 (2 </a:t>
            </a:r>
            <a:r>
              <a:rPr lang="en-US" sz="20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20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0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20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)60 +</a:t>
            </a:r>
            <a:r>
              <a:rPr lang="en-US" sz="20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000" b="1" i="1" baseline="-25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пр.з</a:t>
            </a:r>
            <a:r>
              <a:rPr lang="ru-RU" sz="2000" b="1" i="1" baseline="-25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000" b="1" i="1" baseline="-25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ctr">
              <a:spcAft>
                <a:spcPts val="0"/>
              </a:spcAft>
            </a:pPr>
            <a:r>
              <a:rPr lang="ru-RU" sz="2000" b="1" i="1" baseline="-25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sz="2000" b="1" i="1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R=</a:t>
            </a:r>
            <a:r>
              <a:rPr lang="en-US" sz="2000" b="1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nt</a:t>
            </a:r>
            <a:r>
              <a:rPr lang="ru-RU" sz="2000" b="1" i="1" baseline="-25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 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0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en-US" sz="20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000" b="1" i="1" baseline="-25000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пр.с</a:t>
            </a:r>
            <a:r>
              <a:rPr lang="ru-RU" sz="2000" b="1" i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000" b="1" i="1" baseline="-25000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пр.з</a:t>
            </a:r>
            <a:r>
              <a:rPr lang="ru-RU" sz="2000" b="1" i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sz="20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время смены прицепов на стройке и на заводе, мин;</a:t>
            </a:r>
            <a:r>
              <a:rPr lang="ru-RU" sz="20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20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расстояние от завода до объекта, км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2000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средняя скорость движения, км/</a:t>
            </a:r>
            <a:r>
              <a:rPr lang="en-US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/;</a:t>
            </a:r>
            <a:r>
              <a:rPr lang="ru-RU" sz="20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000" b="1" i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baseline="-25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время монтажа одного элемента, мин; </a:t>
            </a:r>
            <a:r>
              <a:rPr lang="en-US" sz="20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количество монтажных элементов, помещаемых на одном панелевозе (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рейсокомплект).</a:t>
            </a:r>
          </a:p>
          <a:p>
            <a:pPr indent="450215" algn="just">
              <a:spcAft>
                <a:spcPts val="0"/>
              </a:spcAft>
            </a:pP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4.ГРАФИКИ РАСПРЕДЕЛЕНИЯ РЕСУРСОВ.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На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основе календарного плана и принятых методов работ строят графики использования ресурсов. Способ изображения в ресурсных графиках может быть аналогичен правой части обычных календарных планов, т. е. горизонтальными линиями в принятом масштабе времени показывают время работы строительных машин, их число, завоз и потребление какого-либо материала, или в цифровой форме, при которой в каждом интервале времени против наименования ресурса проставляют его количество.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Движение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ресурсов часто показывают в форме эпюры.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Эпюры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ресурсов наглядно показывают уровень потребности, расхода, наличия, выявляют недостаток или избыток ресурсов в тот или иной отрезок времени, дают представление о равномерности их потребления.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Построение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эпюр ресурсов в ПОС обычно осуществляются в виде графиков освоения капитальных вложений, а в календарных планах 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ППР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виде графиков движения рабочих кадров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558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90285"/>
            <a:ext cx="12192000" cy="685800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79828" y="116114"/>
            <a:ext cx="12032343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Ресурсные графики дифференциальные или интегральные строят  в осях координат. 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дифференциальном графике отражается расход (потребность, поступление) ресурсов по временным интервалам. 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По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вертикальной оси показывают величину ресурсов, а по горизонтальной – время его расхода (поступления). 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Площадь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эпюры выражает общий объем ресурсов данного вида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450215" algn="just">
              <a:spcAft>
                <a:spcPts val="0"/>
              </a:spcAft>
            </a:pPr>
            <a:endParaRPr lang="ru-RU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endParaRPr lang="ru-RU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endParaRPr lang="ru-RU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endParaRPr lang="ru-RU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		А							Б</a:t>
            </a:r>
          </a:p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1  Эпюры расхода ресурсов: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расчет запаса в физических объемах во времени на интегральной эпюре;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– дифференциальная равномерная;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величина запаса в днях работы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линия поставок;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линия расхода;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физический объем запаса;</a:t>
            </a:r>
          </a:p>
          <a:p>
            <a:pPr indent="450215" algn="just">
              <a:spcAft>
                <a:spcPts val="0"/>
              </a:spcAft>
            </a:pPr>
            <a:endParaRPr lang="ru-RU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3696" y="2055106"/>
            <a:ext cx="6446196" cy="203792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87797" y="2055106"/>
            <a:ext cx="4166469" cy="203792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14651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В				Г					Д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интегральная равномерная;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дифференциальная неравномерная;</a:t>
            </a:r>
          </a:p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 – интегральная неравномерная.</a:t>
            </a:r>
          </a:p>
          <a:p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Интегральный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(накопительный) график отражает суммарный расход (поступление) ресурса с начала планируемого периода. </a:t>
            </a:r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Если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текущий расход или поставка ресурса равномерны, то интегральный график выразится в виде прямой линии. Ломаная линия показывает неравномерность расхода (поставки). Тангенс угла между интегральной линией и осью абсцисс определяет интенсивность расхода ресурса. </a:t>
            </a:r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Расстояние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горизонтали между линиями поставки и расхода определяет величину запаса ресурса при расходе его с данной интенсивностью. </a:t>
            </a:r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Расстояние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вертикали между этими линиями показывает запас ресурса на данный день  в натуральных показателях.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00" y="92301"/>
            <a:ext cx="3599543" cy="202678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010" y="92301"/>
            <a:ext cx="3622676" cy="202678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1543" y="92301"/>
            <a:ext cx="3861255" cy="202678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644983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56672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635</Words>
  <Application>Microsoft Office PowerPoint</Application>
  <PresentationFormat>Широкоэкранный</PresentationFormat>
  <Paragraphs>143</Paragraphs>
  <Slides>11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Тема Office</vt:lpstr>
      <vt:lpstr>AutoCAD Drawing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5</cp:revision>
  <dcterms:created xsi:type="dcterms:W3CDTF">2022-09-21T10:00:34Z</dcterms:created>
  <dcterms:modified xsi:type="dcterms:W3CDTF">2022-09-21T10:37:13Z</dcterms:modified>
</cp:coreProperties>
</file>